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ter" panose="020B0604020202020204" charset="0"/>
      <p:regular r:id="rId20"/>
    </p:embeddedFont>
    <p:embeddedFont>
      <p:font typeface="Manrope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9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8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A5F68-2EE5-ACDA-DC32-9F68576F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1545C-ED04-541C-3605-FBDC80C62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2CAEB7-564E-4859-F088-51BB5280F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9D463-05A6-89FC-4871-F34E3FDD7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0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DA3DF-8295-85C2-2D55-2786530C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6DB7D-AA41-6DF9-9884-75AA9E539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B8427-2DBC-6441-846B-BDCE11967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EF0D3-1C8C-C83A-901F-428E252E6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0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4857F-B827-5EFD-FACC-C1A09752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1F78A-3C49-8B35-61C1-025F31893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E6231-1D50-5C89-F2EC-661D4DBDD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0A95D-4D9C-04C8-4C88-2DDCD3745E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8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C06D0-CF49-8B82-6FA6-6679F36C2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2BA38-172E-033C-2AA4-9D0AFB350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6F236-A727-E40C-84F4-302378C8E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6AE10-E998-7368-2652-34E0B51CD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77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77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273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67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318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23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028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889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520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017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2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2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264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685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6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102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989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893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14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679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349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79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8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714DC5-1E6C-4F14-584A-A2D0DB988677}"/>
              </a:ext>
            </a:extLst>
          </p:cNvPr>
          <p:cNvSpPr/>
          <p:nvPr/>
        </p:nvSpPr>
        <p:spPr>
          <a:xfrm>
            <a:off x="7138219" y="0"/>
            <a:ext cx="7492181" cy="82296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339681" y="331721"/>
            <a:ext cx="5438551" cy="174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8800"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8800"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sz="8800">
              <a:latin typeface="Manrope" pitchFamily="34" charset="0"/>
              <a:ea typeface="Manrope" pitchFamily="34" charset="-122"/>
              <a:cs typeface="Manrope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8800">
                <a:latin typeface="Manrope" pitchFamily="34" charset="0"/>
                <a:ea typeface="Manrope" pitchFamily="34" charset="-122"/>
                <a:cs typeface="Manrope" pitchFamily="34" charset="-120"/>
              </a:rPr>
              <a:t>MANGAHUB</a:t>
            </a:r>
            <a:endParaRPr lang="en-US" sz="8800" dirty="0"/>
          </a:p>
        </p:txBody>
      </p:sp>
      <p:sp>
        <p:nvSpPr>
          <p:cNvPr id="5" name="Text 2"/>
          <p:cNvSpPr/>
          <p:nvPr/>
        </p:nvSpPr>
        <p:spPr>
          <a:xfrm>
            <a:off x="339681" y="5591310"/>
            <a:ext cx="6458857" cy="1239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2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Group Members</a:t>
            </a:r>
            <a:r>
              <a:rPr lang="en-US" sz="2400" b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</a:p>
          <a:p>
            <a:pPr marL="800100" lvl="1" indent="-342900">
              <a:lnSpc>
                <a:spcPts val="2500"/>
              </a:lnSpc>
              <a:buSzPct val="100000"/>
              <a:buChar char="•"/>
            </a:pP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Nguyễn </a:t>
            </a:r>
            <a:r>
              <a:rPr lang="en-US" sz="2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Anh Quân (</a:t>
            </a: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ITITIU22129)</a:t>
            </a:r>
          </a:p>
          <a:p>
            <a:pPr marL="800100" lvl="1" indent="-342900">
              <a:lnSpc>
                <a:spcPts val="2500"/>
              </a:lnSpc>
              <a:buSzPct val="100000"/>
              <a:buChar char="•"/>
            </a:pP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Đặng </a:t>
            </a:r>
            <a:r>
              <a:rPr lang="en-US" sz="2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Huỳnh Minh Phúc (ITITIU22126)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39681" y="6722485"/>
            <a:ext cx="6197600" cy="994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500"/>
              </a:lnSpc>
              <a:buSzPct val="100000"/>
            </a:pPr>
            <a:r>
              <a:rPr lang="en-US" sz="24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Instructors</a:t>
            </a:r>
            <a:r>
              <a:rPr lang="en-US" sz="2400" b="1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</a:p>
          <a:p>
            <a:pPr marL="342900" indent="-342900" algn="l">
              <a:lnSpc>
                <a:spcPts val="2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Dr</a:t>
            </a:r>
            <a:r>
              <a:rPr lang="en-US" sz="2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Le Thanh </a:t>
            </a: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Son 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MSc</a:t>
            </a:r>
            <a:r>
              <a:rPr lang="en-US" sz="2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Nguyen Trung Nghia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B1CBB-9381-B09A-4DB3-D703455E5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9" r="29418"/>
          <a:stretch>
            <a:fillRect/>
          </a:stretch>
        </p:blipFill>
        <p:spPr bwMode="auto">
          <a:xfrm>
            <a:off x="7479645" y="331721"/>
            <a:ext cx="6811074" cy="7260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446" y="355759"/>
            <a:ext cx="4471035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gRPC &amp; Code Documentation</a:t>
            </a:r>
            <a:endParaRPr lang="en-US" sz="4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40BD0F-F0FC-073C-6F5F-45CD5A1FA8ED}"/>
              </a:ext>
            </a:extLst>
          </p:cNvPr>
          <p:cNvGrpSpPr/>
          <p:nvPr/>
        </p:nvGrpSpPr>
        <p:grpSpPr>
          <a:xfrm>
            <a:off x="517446" y="1500664"/>
            <a:ext cx="6639997" cy="745450"/>
            <a:chOff x="517446" y="1500664"/>
            <a:chExt cx="6639997" cy="745450"/>
          </a:xfrm>
        </p:grpSpPr>
        <p:sp>
          <p:nvSpPr>
            <p:cNvPr id="4" name="Text 2"/>
            <p:cNvSpPr/>
            <p:nvPr/>
          </p:nvSpPr>
          <p:spPr>
            <a:xfrm>
              <a:off x="517446" y="1500664"/>
              <a:ext cx="1617107" cy="202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250" dirty="0">
                  <a:solidFill>
                    <a:srgbClr val="0C0D0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gRPC Microservices</a:t>
              </a:r>
              <a:endParaRPr lang="en-US" sz="125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517446" y="1832015"/>
              <a:ext cx="6639997" cy="414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We defined a </a:t>
              </a:r>
              <a:r>
                <a:rPr lang="en-US" sz="1000" dirty="0">
                  <a:solidFill>
                    <a:srgbClr val="55575A"/>
                  </a:solidFill>
                  <a:highlight>
                    <a:srgbClr val="F2F2F2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.proto</a:t>
              </a:r>
              <a:r>
                <a:rPr lang="en-US" sz="1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contract on port 9092, allowing high-performance, language-agnostic communication with future services like a recommendation engine or an external scraper.</a:t>
              </a:r>
              <a:endParaRPr lang="en-US" sz="1000" dirty="0"/>
            </a:p>
          </p:txBody>
        </p:sp>
      </p:grp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01" y="3065741"/>
            <a:ext cx="8418198" cy="47352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BC87AC-2CBF-6FB2-DC1E-B579B9C90D5B}"/>
              </a:ext>
            </a:extLst>
          </p:cNvPr>
          <p:cNvGrpSpPr/>
          <p:nvPr/>
        </p:nvGrpSpPr>
        <p:grpSpPr>
          <a:xfrm>
            <a:off x="7472957" y="1455420"/>
            <a:ext cx="6639997" cy="790694"/>
            <a:chOff x="459104" y="3140778"/>
            <a:chExt cx="6639997" cy="790694"/>
          </a:xfrm>
        </p:grpSpPr>
        <p:sp>
          <p:nvSpPr>
            <p:cNvPr id="7" name="Text 4"/>
            <p:cNvSpPr/>
            <p:nvPr/>
          </p:nvSpPr>
          <p:spPr>
            <a:xfrm>
              <a:off x="459104" y="3140778"/>
              <a:ext cx="1617107" cy="202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550"/>
                </a:lnSpc>
                <a:buNone/>
              </a:pPr>
              <a:r>
                <a:rPr lang="en-US" sz="1250" dirty="0">
                  <a:solidFill>
                    <a:srgbClr val="0C0D0F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Professional Docs</a:t>
              </a:r>
              <a:endParaRPr lang="en-US" sz="12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459104" y="3472129"/>
              <a:ext cx="6639997" cy="2070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0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Swagger:</a:t>
              </a:r>
              <a:r>
                <a:rPr lang="en-US" sz="1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Detailed API specs for frontend developers.</a:t>
              </a:r>
              <a:endParaRPr lang="en-US" sz="10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459104" y="3724422"/>
              <a:ext cx="6639997" cy="20705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600"/>
                </a:lnSpc>
                <a:buSzPct val="100000"/>
                <a:buChar char="•"/>
              </a:pPr>
              <a:r>
                <a:rPr lang="en-US" sz="10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GoDoc:</a:t>
              </a:r>
              <a:r>
                <a:rPr lang="en-US" sz="1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Internal documentation accessible via </a:t>
              </a:r>
              <a:r>
                <a:rPr lang="en-US" sz="1000" dirty="0">
                  <a:solidFill>
                    <a:srgbClr val="55575A"/>
                  </a:solidFill>
                  <a:highlight>
                    <a:srgbClr val="F2F2F2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godoc -http=:6060</a:t>
              </a:r>
              <a:r>
                <a:rPr lang="en-US" sz="1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for every function and struct.</a:t>
              </a:r>
              <a:endParaRPr lang="en-US" sz="10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937"/>
            <a:ext cx="58339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Reflections</a:t>
            </a: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4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&amp; Conclusion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426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Building MangaHub provided invaluable insights into the trade-offs of modern networking.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1091446" y="3477220"/>
            <a:ext cx="3917513" cy="198358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3278743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18" y="3427571"/>
            <a:ext cx="297656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4072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4501634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Learned to synchronize five different servers through a shared internal state.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505093" y="3179564"/>
            <a:ext cx="3917633" cy="198358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07437" y="2981087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6265" y="3129915"/>
            <a:ext cx="297656" cy="29765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5795" y="37747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Concurrency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5405795" y="4203978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Mastered Go's Mutexes and Channels to ensure thread-safe progress updates.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9918859" y="2881908"/>
            <a:ext cx="3917513" cy="198358"/>
          </a:xfrm>
          <a:prstGeom prst="roundRect">
            <a:avLst>
              <a:gd name="adj" fmla="val 9005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621203" y="2683431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70031" y="2832259"/>
            <a:ext cx="297656" cy="2976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19561" y="347710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Verdict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19561" y="3906322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MangaHub stands as a robust, production-ready demonstration of Net-Centric programming.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93790" y="5632728"/>
            <a:ext cx="9346883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attention!</a:t>
            </a:r>
            <a:endParaRPr lang="en-US" sz="5350" dirty="0"/>
          </a:p>
        </p:txBody>
      </p:sp>
      <p:sp>
        <p:nvSpPr>
          <p:cNvPr id="20" name="Text 15"/>
          <p:cNvSpPr/>
          <p:nvPr/>
        </p:nvSpPr>
        <p:spPr>
          <a:xfrm>
            <a:off x="793790" y="67862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 are now open for any questions regarding our architecture or protocol implementations.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2BF00-46B7-CC54-FDCC-45A4EB62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28CA5B-5FED-97EB-32B9-7716F46E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67" y="871854"/>
            <a:ext cx="6087745" cy="60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C1FD759-774F-B094-D617-084BB363501B}"/>
              </a:ext>
            </a:extLst>
          </p:cNvPr>
          <p:cNvSpPr/>
          <p:nvPr/>
        </p:nvSpPr>
        <p:spPr>
          <a:xfrm>
            <a:off x="2358430" y="3936364"/>
            <a:ext cx="58339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960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Q&amp;A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443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E322E-8732-5AD9-7A4E-9048E272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7E35318-9706-D119-4DFA-B66854C44AD8}"/>
              </a:ext>
            </a:extLst>
          </p:cNvPr>
          <p:cNvSpPr/>
          <p:nvPr/>
        </p:nvSpPr>
        <p:spPr>
          <a:xfrm>
            <a:off x="1481257" y="2422206"/>
            <a:ext cx="583394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960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9978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830" y="779026"/>
            <a:ext cx="70825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latin typeface="Inter" pitchFamily="34" charset="0"/>
                <a:ea typeface="Inter" pitchFamily="34" charset="-122"/>
                <a:cs typeface="Inter" pitchFamily="34" charset="-120"/>
              </a:rPr>
              <a:t>Project Overview &amp; Objectives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29" y="164711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MangaHub isn't just a library; it's a technical showcase of how different communication standards can coexist to solve specific architectural needs in a modern web application.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4143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85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latin typeface="Inter" pitchFamily="34" charset="0"/>
                <a:ea typeface="Inter" pitchFamily="34" charset="-122"/>
                <a:cs typeface="Inter" pitchFamily="34" charset="-120"/>
              </a:rPr>
              <a:t>Library Management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93790" y="4114800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Full CRUD operations for managing manga collections and personal reading progress tracking.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94143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685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latin typeface="Inter" pitchFamily="34" charset="0"/>
                <a:ea typeface="Inter" pitchFamily="34" charset="-122"/>
                <a:cs typeface="Inter" pitchFamily="34" charset="-120"/>
              </a:rPr>
              <a:t>Real-Time Sync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5223986" y="4114800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Instant broadcasting of progress updates across all connected clients using multiple protocols.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941439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685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latin typeface="Inter" pitchFamily="34" charset="0"/>
                <a:ea typeface="Inter" pitchFamily="34" charset="-122"/>
                <a:cs typeface="Inter" pitchFamily="34" charset="-120"/>
              </a:rPr>
              <a:t>Community Hub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9654302" y="4114800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A high-performance chat system featuring multiple themed rooms and typing indicators.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894993" y="6529145"/>
            <a:ext cx="13042821" cy="843201"/>
          </a:xfrm>
          <a:prstGeom prst="roundRect">
            <a:avLst>
              <a:gd name="adj" fmla="val 21184"/>
            </a:avLst>
          </a:prstGeom>
          <a:solidFill>
            <a:srgbClr val="FFC4B3"/>
          </a:solidFill>
          <a:ln/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2400">
                <a:latin typeface="Manrope" pitchFamily="34" charset="0"/>
                <a:ea typeface="Manrope" pitchFamily="34" charset="-122"/>
                <a:cs typeface="Manrope" pitchFamily="34" charset="-120"/>
              </a:rPr>
              <a:t>Our primary objective was to implement </a:t>
            </a:r>
            <a:r>
              <a:rPr lang="en-US" sz="2400" b="1">
                <a:latin typeface="Manrope" pitchFamily="34" charset="0"/>
                <a:ea typeface="Manrope" pitchFamily="34" charset="-122"/>
                <a:cs typeface="Manrope" pitchFamily="34" charset="-120"/>
              </a:rPr>
              <a:t>HTTP, TCP, UDP, WebSocket, and gRPC</a:t>
            </a:r>
            <a:r>
              <a:rPr lang="en-US" sz="2400">
                <a:latin typeface="Manrope" pitchFamily="34" charset="0"/>
                <a:ea typeface="Manrope" pitchFamily="34" charset="-122"/>
                <a:cs typeface="Manrope" pitchFamily="34" charset="-120"/>
              </a:rPr>
              <a:t> within a single, cohesive Go-based ecosystem.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894993" y="6715897"/>
            <a:ext cx="12497157" cy="595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EC8FF-25A5-3E89-EDDB-FE83B26B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1304E0-D417-D08F-6767-152DA3CA41AE}"/>
              </a:ext>
            </a:extLst>
          </p:cNvPr>
          <p:cNvSpPr/>
          <p:nvPr/>
        </p:nvSpPr>
        <p:spPr>
          <a:xfrm>
            <a:off x="364104" y="532051"/>
            <a:ext cx="451127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4800" dirty="0"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 &amp; Port Mapping</a:t>
            </a:r>
            <a:endParaRPr lang="en-US" sz="48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0AE7792-CBA9-6C81-EC97-87E31F34D37F}"/>
              </a:ext>
            </a:extLst>
          </p:cNvPr>
          <p:cNvGrpSpPr/>
          <p:nvPr/>
        </p:nvGrpSpPr>
        <p:grpSpPr>
          <a:xfrm>
            <a:off x="1266496" y="1154445"/>
            <a:ext cx="11587931" cy="2916204"/>
            <a:chOff x="799136" y="1455150"/>
            <a:chExt cx="11587931" cy="291620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376A0AA-1343-E001-0129-5A1487146278}"/>
                </a:ext>
              </a:extLst>
            </p:cNvPr>
            <p:cNvSpPr/>
            <p:nvPr/>
          </p:nvSpPr>
          <p:spPr>
            <a:xfrm>
              <a:off x="799136" y="1500954"/>
              <a:ext cx="11587931" cy="2828313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FBF1944-589A-63F7-3715-119C9EF4454E}"/>
                </a:ext>
              </a:extLst>
            </p:cNvPr>
            <p:cNvGrpSpPr/>
            <p:nvPr/>
          </p:nvGrpSpPr>
          <p:grpSpPr>
            <a:xfrm>
              <a:off x="9402952" y="2015363"/>
              <a:ext cx="2208478" cy="1883671"/>
              <a:chOff x="9913393" y="2057452"/>
              <a:chExt cx="3917871" cy="1883671"/>
            </a:xfrm>
          </p:grpSpPr>
          <p:sp>
            <p:nvSpPr>
              <p:cNvPr id="40" name="Text 17">
                <a:extLst>
                  <a:ext uri="{FF2B5EF4-FFF2-40B4-BE49-F238E27FC236}">
                    <a16:creationId xmlns:a16="http://schemas.microsoft.com/office/drawing/2014/main" id="{0F8649D0-747A-94B6-09C5-A40D9066099D}"/>
                  </a:ext>
                </a:extLst>
              </p:cNvPr>
              <p:cNvSpPr/>
              <p:nvPr/>
            </p:nvSpPr>
            <p:spPr>
              <a:xfrm>
                <a:off x="9913393" y="2057452"/>
                <a:ext cx="391787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8080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 21">
                <a:extLst>
                  <a:ext uri="{FF2B5EF4-FFF2-40B4-BE49-F238E27FC236}">
                    <a16:creationId xmlns:a16="http://schemas.microsoft.com/office/drawing/2014/main" id="{66CA496E-C477-ABF1-2AC1-F7F2887E8C33}"/>
                  </a:ext>
                </a:extLst>
              </p:cNvPr>
              <p:cNvSpPr/>
              <p:nvPr/>
            </p:nvSpPr>
            <p:spPr>
              <a:xfrm>
                <a:off x="9913393" y="2486281"/>
                <a:ext cx="391787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9090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 25">
                <a:extLst>
                  <a:ext uri="{FF2B5EF4-FFF2-40B4-BE49-F238E27FC236}">
                    <a16:creationId xmlns:a16="http://schemas.microsoft.com/office/drawing/2014/main" id="{32AE64B1-19B9-C708-E4E3-8671917BD975}"/>
                  </a:ext>
                </a:extLst>
              </p:cNvPr>
              <p:cNvSpPr/>
              <p:nvPr/>
            </p:nvSpPr>
            <p:spPr>
              <a:xfrm>
                <a:off x="9913393" y="2915110"/>
                <a:ext cx="391787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9091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 29">
                <a:extLst>
                  <a:ext uri="{FF2B5EF4-FFF2-40B4-BE49-F238E27FC236}">
                    <a16:creationId xmlns:a16="http://schemas.microsoft.com/office/drawing/2014/main" id="{CFE2C15C-0DD9-8A30-78D2-27A99B0B71CF}"/>
                  </a:ext>
                </a:extLst>
              </p:cNvPr>
              <p:cNvSpPr/>
              <p:nvPr/>
            </p:nvSpPr>
            <p:spPr>
              <a:xfrm>
                <a:off x="9913393" y="3343939"/>
                <a:ext cx="391787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9092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 33">
                <a:extLst>
                  <a:ext uri="{FF2B5EF4-FFF2-40B4-BE49-F238E27FC236}">
                    <a16:creationId xmlns:a16="http://schemas.microsoft.com/office/drawing/2014/main" id="{C04AA43F-4047-53A3-25EE-B7B9CF1E4AF5}"/>
                  </a:ext>
                </a:extLst>
              </p:cNvPr>
              <p:cNvSpPr/>
              <p:nvPr/>
            </p:nvSpPr>
            <p:spPr>
              <a:xfrm>
                <a:off x="9913393" y="3772769"/>
                <a:ext cx="391787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9093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010C446-8A0C-D893-57C8-5B787671BB9B}"/>
                </a:ext>
              </a:extLst>
            </p:cNvPr>
            <p:cNvGrpSpPr/>
            <p:nvPr/>
          </p:nvGrpSpPr>
          <p:grpSpPr>
            <a:xfrm>
              <a:off x="1423263" y="1455150"/>
              <a:ext cx="5295186" cy="2828313"/>
              <a:chOff x="1423263" y="1455150"/>
              <a:chExt cx="5295186" cy="2828313"/>
            </a:xfrm>
          </p:grpSpPr>
          <p:sp>
            <p:nvSpPr>
              <p:cNvPr id="38" name="Text 15">
                <a:extLst>
                  <a:ext uri="{FF2B5EF4-FFF2-40B4-BE49-F238E27FC236}">
                    <a16:creationId xmlns:a16="http://schemas.microsoft.com/office/drawing/2014/main" id="{C2FFF3EB-CE36-809C-0C3E-3AEB5BBDD1C1}"/>
                  </a:ext>
                </a:extLst>
              </p:cNvPr>
              <p:cNvSpPr/>
              <p:nvPr/>
            </p:nvSpPr>
            <p:spPr>
              <a:xfrm>
                <a:off x="1423263" y="2057453"/>
                <a:ext cx="5295186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Main Web &amp; API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 19">
                <a:extLst>
                  <a:ext uri="{FF2B5EF4-FFF2-40B4-BE49-F238E27FC236}">
                    <a16:creationId xmlns:a16="http://schemas.microsoft.com/office/drawing/2014/main" id="{9C7922F0-DBCE-2300-0007-0674F98D122B}"/>
                  </a:ext>
                </a:extLst>
              </p:cNvPr>
              <p:cNvSpPr/>
              <p:nvPr/>
            </p:nvSpPr>
            <p:spPr>
              <a:xfrm>
                <a:off x="1423263" y="2486282"/>
                <a:ext cx="5295186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Progress Broadcaster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 23">
                <a:extLst>
                  <a:ext uri="{FF2B5EF4-FFF2-40B4-BE49-F238E27FC236}">
                    <a16:creationId xmlns:a16="http://schemas.microsoft.com/office/drawing/2014/main" id="{C5491D31-B037-3240-4247-987AF1773BAB}"/>
                  </a:ext>
                </a:extLst>
              </p:cNvPr>
              <p:cNvSpPr/>
              <p:nvPr/>
            </p:nvSpPr>
            <p:spPr>
              <a:xfrm>
                <a:off x="1423263" y="2915111"/>
                <a:ext cx="5295186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Fast Notification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 27">
                <a:extLst>
                  <a:ext uri="{FF2B5EF4-FFF2-40B4-BE49-F238E27FC236}">
                    <a16:creationId xmlns:a16="http://schemas.microsoft.com/office/drawing/2014/main" id="{80495A35-127D-D604-294F-ABCFCEE0ADD1}"/>
                  </a:ext>
                </a:extLst>
              </p:cNvPr>
              <p:cNvSpPr/>
              <p:nvPr/>
            </p:nvSpPr>
            <p:spPr>
              <a:xfrm>
                <a:off x="1423263" y="3343940"/>
                <a:ext cx="5295186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Microservice Interface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 31">
                <a:extLst>
                  <a:ext uri="{FF2B5EF4-FFF2-40B4-BE49-F238E27FC236}">
                    <a16:creationId xmlns:a16="http://schemas.microsoft.com/office/drawing/2014/main" id="{8208ED22-BFD5-ADCB-25C7-20FBE7F74F85}"/>
                  </a:ext>
                </a:extLst>
              </p:cNvPr>
              <p:cNvSpPr/>
              <p:nvPr/>
            </p:nvSpPr>
            <p:spPr>
              <a:xfrm>
                <a:off x="1423263" y="3772769"/>
                <a:ext cx="5295186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Real-time Chat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427EBDF-7603-3615-B2DF-F36710584923}"/>
                  </a:ext>
                </a:extLst>
              </p:cNvPr>
              <p:cNvCxnSpPr/>
              <p:nvPr/>
            </p:nvCxnSpPr>
            <p:spPr>
              <a:xfrm>
                <a:off x="5355772" y="1455150"/>
                <a:ext cx="0" cy="28283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06ECFE1-5AD5-3191-79D5-F095B31D6DD4}"/>
                </a:ext>
              </a:extLst>
            </p:cNvPr>
            <p:cNvGrpSpPr/>
            <p:nvPr/>
          </p:nvGrpSpPr>
          <p:grpSpPr>
            <a:xfrm>
              <a:off x="5677552" y="1458865"/>
              <a:ext cx="3914061" cy="2912489"/>
              <a:chOff x="6192747" y="1500954"/>
              <a:chExt cx="3914061" cy="2912489"/>
            </a:xfrm>
          </p:grpSpPr>
          <p:sp>
            <p:nvSpPr>
              <p:cNvPr id="39" name="Text 16">
                <a:extLst>
                  <a:ext uri="{FF2B5EF4-FFF2-40B4-BE49-F238E27FC236}">
                    <a16:creationId xmlns:a16="http://schemas.microsoft.com/office/drawing/2014/main" id="{EC8D2C76-82AF-B7CA-D866-C30A08815C54}"/>
                  </a:ext>
                </a:extLst>
              </p:cNvPr>
              <p:cNvSpPr/>
              <p:nvPr/>
            </p:nvSpPr>
            <p:spPr>
              <a:xfrm>
                <a:off x="6192747" y="2057453"/>
                <a:ext cx="391406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HTTP/REST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 20">
                <a:extLst>
                  <a:ext uri="{FF2B5EF4-FFF2-40B4-BE49-F238E27FC236}">
                    <a16:creationId xmlns:a16="http://schemas.microsoft.com/office/drawing/2014/main" id="{FE3EE3EF-1F77-1C03-F3F6-5E4B270BB73B}"/>
                  </a:ext>
                </a:extLst>
              </p:cNvPr>
              <p:cNvSpPr/>
              <p:nvPr/>
            </p:nvSpPr>
            <p:spPr>
              <a:xfrm>
                <a:off x="6192747" y="2486282"/>
                <a:ext cx="391406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TCP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 24">
                <a:extLst>
                  <a:ext uri="{FF2B5EF4-FFF2-40B4-BE49-F238E27FC236}">
                    <a16:creationId xmlns:a16="http://schemas.microsoft.com/office/drawing/2014/main" id="{C918D14B-B749-EA4F-CBCE-0F3E6783D730}"/>
                  </a:ext>
                </a:extLst>
              </p:cNvPr>
              <p:cNvSpPr/>
              <p:nvPr/>
            </p:nvSpPr>
            <p:spPr>
              <a:xfrm>
                <a:off x="6192747" y="2915111"/>
                <a:ext cx="391406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UDP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 28">
                <a:extLst>
                  <a:ext uri="{FF2B5EF4-FFF2-40B4-BE49-F238E27FC236}">
                    <a16:creationId xmlns:a16="http://schemas.microsoft.com/office/drawing/2014/main" id="{BF938959-4DA3-8133-50D1-0AD41A343942}"/>
                  </a:ext>
                </a:extLst>
              </p:cNvPr>
              <p:cNvSpPr/>
              <p:nvPr/>
            </p:nvSpPr>
            <p:spPr>
              <a:xfrm>
                <a:off x="6192747" y="3343940"/>
                <a:ext cx="391406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gRPC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 32">
                <a:extLst>
                  <a:ext uri="{FF2B5EF4-FFF2-40B4-BE49-F238E27FC236}">
                    <a16:creationId xmlns:a16="http://schemas.microsoft.com/office/drawing/2014/main" id="{C1139823-456B-A682-C18B-82B93B36581E}"/>
                  </a:ext>
                </a:extLst>
              </p:cNvPr>
              <p:cNvSpPr/>
              <p:nvPr/>
            </p:nvSpPr>
            <p:spPr>
              <a:xfrm>
                <a:off x="6192747" y="3772769"/>
                <a:ext cx="3914061" cy="16835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13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Manrope" pitchFamily="34" charset="0"/>
                    <a:ea typeface="Manrope" pitchFamily="34" charset="-122"/>
                    <a:cs typeface="Manrope" pitchFamily="34" charset="-120"/>
                  </a:rPr>
                  <a:t>WebSocket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EBAD978-7608-FA47-9B8B-5456AF2D2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61715" y="1500954"/>
                <a:ext cx="0" cy="29124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983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EE71F-381F-53B9-7368-2EE8EC80C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F7BBAD-D0A6-3453-A182-082A204ED2D7}"/>
              </a:ext>
            </a:extLst>
          </p:cNvPr>
          <p:cNvSpPr/>
          <p:nvPr/>
        </p:nvSpPr>
        <p:spPr>
          <a:xfrm>
            <a:off x="364104" y="532051"/>
            <a:ext cx="4511278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4800" dirty="0"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 &amp; Port Mapping</a:t>
            </a:r>
            <a:endParaRPr lang="en-US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1C8C6-583C-EDB3-B3D8-6D81A429C871}"/>
              </a:ext>
            </a:extLst>
          </p:cNvPr>
          <p:cNvSpPr/>
          <p:nvPr/>
        </p:nvSpPr>
        <p:spPr>
          <a:xfrm>
            <a:off x="1840004" y="1183296"/>
            <a:ext cx="3265133" cy="108347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bg1"/>
                </a:solidFill>
              </a:rPr>
              <a:t>Web Browser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URL: http://localhost:8080</a:t>
            </a:r>
          </a:p>
          <a:p>
            <a:r>
              <a:rPr lang="en-US" sz="2000">
                <a:solidFill>
                  <a:schemeClr val="bg1"/>
                </a:solidFill>
              </a:rPr>
              <a:t>Sends HTTP requests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AD980-0192-C64D-E40E-D257300AC2D1}"/>
              </a:ext>
            </a:extLst>
          </p:cNvPr>
          <p:cNvSpPr/>
          <p:nvPr/>
        </p:nvSpPr>
        <p:spPr>
          <a:xfrm>
            <a:off x="1075997" y="3126750"/>
            <a:ext cx="4134664" cy="197609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REST API + Web Server (Gin)</a:t>
            </a:r>
          </a:p>
          <a:p>
            <a:r>
              <a:rPr lang="en-US" sz="2000">
                <a:solidFill>
                  <a:schemeClr val="bg1"/>
                </a:solidFill>
              </a:rPr>
              <a:t>Port: 8080</a:t>
            </a:r>
          </a:p>
          <a:p>
            <a:r>
              <a:rPr lang="en-US" sz="2000">
                <a:solidFill>
                  <a:schemeClr val="bg1"/>
                </a:solidFill>
              </a:rPr>
              <a:t>Handles:Authentication</a:t>
            </a:r>
          </a:p>
          <a:p>
            <a:r>
              <a:rPr lang="en-US" sz="2000">
                <a:solidFill>
                  <a:schemeClr val="bg1"/>
                </a:solidFill>
              </a:rPr>
              <a:t>Manga/Library Management</a:t>
            </a:r>
          </a:p>
          <a:p>
            <a:r>
              <a:rPr lang="en-US" sz="2000">
                <a:solidFill>
                  <a:schemeClr val="bg1"/>
                </a:solidFill>
              </a:rPr>
              <a:t>Progress Update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0E4EE-229F-7E08-0543-217D4B993E94}"/>
              </a:ext>
            </a:extLst>
          </p:cNvPr>
          <p:cNvSpPr/>
          <p:nvPr/>
        </p:nvSpPr>
        <p:spPr>
          <a:xfrm>
            <a:off x="1987853" y="6476875"/>
            <a:ext cx="3222808" cy="10568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bg1"/>
                </a:solidFill>
              </a:rPr>
              <a:t>Internal Broadcast Endpoint</a:t>
            </a:r>
          </a:p>
          <a:p>
            <a:r>
              <a:rPr lang="en-US" sz="2000" b="1">
                <a:solidFill>
                  <a:schemeClr val="bg1"/>
                </a:solidFill>
              </a:rPr>
              <a:t>Port: </a:t>
            </a:r>
            <a:r>
              <a:rPr lang="en-US" sz="2000">
                <a:solidFill>
                  <a:schemeClr val="bg1"/>
                </a:solidFill>
              </a:rPr>
              <a:t>9091 (HTTP)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43B7B-C7E3-9D31-C08E-DFC1B2F84E16}"/>
              </a:ext>
            </a:extLst>
          </p:cNvPr>
          <p:cNvSpPr/>
          <p:nvPr/>
        </p:nvSpPr>
        <p:spPr>
          <a:xfrm>
            <a:off x="228600" y="5631271"/>
            <a:ext cx="3222808" cy="2091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>
                <a:solidFill>
                  <a:schemeClr val="tx1"/>
                </a:solidFill>
              </a:rPr>
              <a:t>On Progress Update: </a:t>
            </a:r>
          </a:p>
          <a:p>
            <a:pPr algn="r"/>
            <a:r>
              <a:rPr lang="en-US" sz="2000">
                <a:solidFill>
                  <a:schemeClr val="tx1"/>
                </a:solidFill>
              </a:rPr>
              <a:t>POST to internal /progress</a:t>
            </a:r>
            <a:endParaRPr lang="en-US" sz="2000"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95DB7A-A909-D353-DE12-4093B3E5C559}"/>
              </a:ext>
            </a:extLst>
          </p:cNvPr>
          <p:cNvSpPr/>
          <p:nvPr/>
        </p:nvSpPr>
        <p:spPr>
          <a:xfrm>
            <a:off x="6140021" y="4169398"/>
            <a:ext cx="3222808" cy="130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>
                <a:solidFill>
                  <a:schemeClr val="bg1"/>
                </a:solidFill>
              </a:rPr>
              <a:t>TCP Server</a:t>
            </a:r>
            <a:endParaRPr lang="fr-FR" sz="2000">
              <a:solidFill>
                <a:schemeClr val="bg1"/>
              </a:solidFill>
            </a:endParaRPr>
          </a:p>
          <a:p>
            <a:r>
              <a:rPr lang="fr-FR" sz="2000">
                <a:solidFill>
                  <a:schemeClr val="bg1"/>
                </a:solidFill>
              </a:rPr>
              <a:t>Port: 9090 (client)</a:t>
            </a:r>
          </a:p>
          <a:p>
            <a:r>
              <a:rPr lang="fr-FR" sz="2000">
                <a:solidFill>
                  <a:schemeClr val="bg1"/>
                </a:solidFill>
              </a:rPr>
              <a:t>Internal: 9091</a:t>
            </a:r>
          </a:p>
          <a:p>
            <a:r>
              <a:rPr lang="fr-FR" sz="2000">
                <a:solidFill>
                  <a:schemeClr val="bg1"/>
                </a:solidFill>
              </a:rPr>
              <a:t>Provides reliable sync</a:t>
            </a:r>
            <a:endParaRPr lang="fr-FR" sz="2000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16C7E6-3E47-C001-578E-5D049298805D}"/>
              </a:ext>
            </a:extLst>
          </p:cNvPr>
          <p:cNvSpPr/>
          <p:nvPr/>
        </p:nvSpPr>
        <p:spPr>
          <a:xfrm>
            <a:off x="6140020" y="6494062"/>
            <a:ext cx="3222808" cy="105684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2000" b="1">
                <a:solidFill>
                  <a:schemeClr val="bg1"/>
                </a:solidFill>
              </a:rPr>
              <a:t>UDP Server</a:t>
            </a:r>
            <a:endParaRPr lang="fr-FR" sz="2000">
              <a:solidFill>
                <a:schemeClr val="bg1"/>
              </a:solidFill>
            </a:endParaRPr>
          </a:p>
          <a:p>
            <a:r>
              <a:rPr lang="fr-FR" sz="2000">
                <a:solidFill>
                  <a:schemeClr val="bg1"/>
                </a:solidFill>
              </a:rPr>
              <a:t>Port: 9091</a:t>
            </a:r>
          </a:p>
          <a:p>
            <a:r>
              <a:rPr lang="fr-FR" sz="2000">
                <a:solidFill>
                  <a:schemeClr val="bg1"/>
                </a:solidFill>
              </a:rPr>
              <a:t>Sends fast notifications</a:t>
            </a:r>
            <a:endParaRPr lang="fr-FR" sz="2000">
              <a:solidFill>
                <a:schemeClr val="bg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DD09AA-0EF0-452A-56D1-909DAD91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6222" y="-2598329"/>
            <a:ext cx="4844260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C27F3D-4CDD-FDA0-790C-BAB12E37FACD}"/>
              </a:ext>
            </a:extLst>
          </p:cNvPr>
          <p:cNvSpPr/>
          <p:nvPr/>
        </p:nvSpPr>
        <p:spPr>
          <a:xfrm>
            <a:off x="10707136" y="5186702"/>
            <a:ext cx="3222808" cy="130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>
                <a:solidFill>
                  <a:schemeClr val="bg1"/>
                </a:solidFill>
              </a:rPr>
              <a:t>SQLite Database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File path: </a:t>
            </a:r>
            <a:r>
              <a:rPr lang="en-US">
                <a:solidFill>
                  <a:schemeClr val="bg1"/>
                </a:solidFill>
              </a:rPr>
              <a:t>data/mangahub.db</a:t>
            </a:r>
            <a:endParaRPr lang="en-US" sz="2000">
              <a:solidFill>
                <a:schemeClr val="bg1"/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CBE0B7-1590-EDF3-F965-02D28E5796BD}"/>
              </a:ext>
            </a:extLst>
          </p:cNvPr>
          <p:cNvSpPr/>
          <p:nvPr/>
        </p:nvSpPr>
        <p:spPr>
          <a:xfrm>
            <a:off x="10707136" y="3461119"/>
            <a:ext cx="3222808" cy="16417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chemeClr val="bg1"/>
                </a:solidFill>
              </a:rPr>
              <a:t>WebSocket Chat Server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Port: 9093</a:t>
            </a:r>
          </a:p>
          <a:p>
            <a:r>
              <a:rPr lang="en-US">
                <a:solidFill>
                  <a:schemeClr val="bg1"/>
                </a:solidFill>
              </a:rPr>
              <a:t>Features: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Multiple rooms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Typing indicator</a:t>
            </a:r>
            <a:endParaRPr lang="en-US"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9B35C-AA3F-0ABB-E654-FE882D47F5F2}"/>
              </a:ext>
            </a:extLst>
          </p:cNvPr>
          <p:cNvSpPr/>
          <p:nvPr/>
        </p:nvSpPr>
        <p:spPr>
          <a:xfrm>
            <a:off x="10707136" y="2069906"/>
            <a:ext cx="3222808" cy="130736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chemeClr val="bg1"/>
                </a:solidFill>
              </a:rPr>
              <a:t>gRPC Service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Port: 9092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73D958-08B6-D54B-A7D5-A023D0B10289}"/>
              </a:ext>
            </a:extLst>
          </p:cNvPr>
          <p:cNvCxnSpPr>
            <a:stCxn id="5" idx="2"/>
          </p:cNvCxnSpPr>
          <p:nvPr/>
        </p:nvCxnSpPr>
        <p:spPr>
          <a:xfrm flipH="1">
            <a:off x="3472570" y="2266768"/>
            <a:ext cx="1" cy="85998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63D2DE-9237-4D32-93E8-B4519BBA9BB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3599257" y="5152064"/>
            <a:ext cx="1" cy="132481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976D9B-5240-92BF-1736-431F4E990C23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210661" y="4823078"/>
            <a:ext cx="929360" cy="218222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3CF802-643E-8F9C-7C73-D699705A9545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210661" y="7005297"/>
            <a:ext cx="929360" cy="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71F2B5-F940-4F34-A254-E61A1F115D5A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9362828" y="5840382"/>
            <a:ext cx="1344308" cy="1182103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6A5712-ED8D-7B23-22E0-0401B71EB327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9362829" y="4823078"/>
            <a:ext cx="1344307" cy="1017304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3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6502" y="76489"/>
            <a:ext cx="4926568" cy="2463284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47330" y="487084"/>
            <a:ext cx="65086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Stack &amp; Tooling</a:t>
            </a:r>
            <a:endParaRPr lang="en-US" sz="4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549038-4B3A-4AF7-4E7E-140AAAA70525}"/>
              </a:ext>
            </a:extLst>
          </p:cNvPr>
          <p:cNvGrpSpPr/>
          <p:nvPr/>
        </p:nvGrpSpPr>
        <p:grpSpPr>
          <a:xfrm>
            <a:off x="770929" y="2328387"/>
            <a:ext cx="4476845" cy="2463283"/>
            <a:chOff x="770929" y="2328387"/>
            <a:chExt cx="4476845" cy="2463283"/>
          </a:xfrm>
        </p:grpSpPr>
        <p:sp>
          <p:nvSpPr>
            <p:cNvPr id="4" name="Shape 2"/>
            <p:cNvSpPr/>
            <p:nvPr/>
          </p:nvSpPr>
          <p:spPr>
            <a:xfrm>
              <a:off x="793789" y="2328387"/>
              <a:ext cx="4453985" cy="2463283"/>
            </a:xfrm>
            <a:prstGeom prst="roundRect">
              <a:avLst>
                <a:gd name="adj" fmla="val 5764"/>
              </a:avLst>
            </a:prstGeom>
            <a:solidFill>
              <a:srgbClr val="FFFFFF"/>
            </a:solidFill>
            <a:ln w="22860">
              <a:solidFill>
                <a:srgbClr val="FF704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Shape 3"/>
            <p:cNvSpPr/>
            <p:nvPr/>
          </p:nvSpPr>
          <p:spPr>
            <a:xfrm>
              <a:off x="770929" y="2328387"/>
              <a:ext cx="109577" cy="2463283"/>
            </a:xfrm>
            <a:prstGeom prst="roundRect">
              <a:avLst>
                <a:gd name="adj" fmla="val 195349"/>
              </a:avLst>
            </a:prstGeom>
            <a:solidFill>
              <a:srgbClr val="FF704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4"/>
            <p:cNvSpPr/>
            <p:nvPr/>
          </p:nvSpPr>
          <p:spPr>
            <a:xfrm>
              <a:off x="1083588" y="2689800"/>
              <a:ext cx="3257201" cy="4013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Language: Go (Golang)</a:t>
              </a:r>
              <a:endParaRPr lang="en-US" sz="28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1143334" y="3171338"/>
              <a:ext cx="3841611" cy="1232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Utilized Goroutines for lightweight thread management across five servers.</a:t>
              </a:r>
              <a:endParaRPr lang="en-US" sz="2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C9ED33-8CDF-958A-384C-A915FBFC1A22}"/>
              </a:ext>
            </a:extLst>
          </p:cNvPr>
          <p:cNvGrpSpPr/>
          <p:nvPr/>
        </p:nvGrpSpPr>
        <p:grpSpPr>
          <a:xfrm>
            <a:off x="6669643" y="2353871"/>
            <a:ext cx="4480223" cy="2463283"/>
            <a:chOff x="5321242" y="2268500"/>
            <a:chExt cx="4480223" cy="2463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F777208-301C-394C-1B63-C7533454B173}"/>
                </a:ext>
              </a:extLst>
            </p:cNvPr>
            <p:cNvGrpSpPr/>
            <p:nvPr/>
          </p:nvGrpSpPr>
          <p:grpSpPr>
            <a:xfrm>
              <a:off x="5321242" y="2268500"/>
              <a:ext cx="4480223" cy="2463283"/>
              <a:chOff x="5321242" y="2268500"/>
              <a:chExt cx="4480223" cy="2463283"/>
            </a:xfrm>
          </p:grpSpPr>
          <p:sp>
            <p:nvSpPr>
              <p:cNvPr id="8" name="Shape 6"/>
              <p:cNvSpPr/>
              <p:nvPr/>
            </p:nvSpPr>
            <p:spPr>
              <a:xfrm>
                <a:off x="5347337" y="2268500"/>
                <a:ext cx="4454128" cy="2463283"/>
              </a:xfrm>
              <a:prstGeom prst="roundRect">
                <a:avLst>
                  <a:gd name="adj" fmla="val 5764"/>
                </a:avLst>
              </a:prstGeom>
              <a:solidFill>
                <a:srgbClr val="FFFFFF"/>
              </a:solidFill>
              <a:ln w="22860">
                <a:solidFill>
                  <a:srgbClr val="FF7047"/>
                </a:solidFill>
                <a:prstDash val="soli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Shape 7"/>
              <p:cNvSpPr/>
              <p:nvPr/>
            </p:nvSpPr>
            <p:spPr>
              <a:xfrm>
                <a:off x="5321242" y="2268500"/>
                <a:ext cx="109577" cy="2463283"/>
              </a:xfrm>
              <a:prstGeom prst="roundRect">
                <a:avLst>
                  <a:gd name="adj" fmla="val 195349"/>
                </a:avLst>
              </a:prstGeom>
              <a:solidFill>
                <a:srgbClr val="FF7047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 8"/>
            <p:cNvSpPr/>
            <p:nvPr/>
          </p:nvSpPr>
          <p:spPr>
            <a:xfrm>
              <a:off x="5580763" y="2666170"/>
              <a:ext cx="2972985" cy="4013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API Framework: Gin</a:t>
              </a:r>
              <a:endParaRPr lang="en-US" sz="2800" dirty="0"/>
            </a:p>
          </p:txBody>
        </p:sp>
        <p:sp>
          <p:nvSpPr>
            <p:cNvPr id="11" name="Text 9"/>
            <p:cNvSpPr/>
            <p:nvPr/>
          </p:nvSpPr>
          <p:spPr>
            <a:xfrm>
              <a:off x="5580763" y="2985783"/>
              <a:ext cx="3841753" cy="1232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A high-performance HTTP web framework used for our RESTful endpoints.</a:t>
              </a:r>
              <a:endParaRPr lang="en-US" sz="2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EA29D6-6F80-5017-C807-A77A8D7036AF}"/>
              </a:ext>
            </a:extLst>
          </p:cNvPr>
          <p:cNvGrpSpPr/>
          <p:nvPr/>
        </p:nvGrpSpPr>
        <p:grpSpPr>
          <a:xfrm>
            <a:off x="770929" y="5415855"/>
            <a:ext cx="4476845" cy="2463283"/>
            <a:chOff x="770929" y="4890066"/>
            <a:chExt cx="4476845" cy="2463283"/>
          </a:xfrm>
        </p:grpSpPr>
        <p:sp>
          <p:nvSpPr>
            <p:cNvPr id="12" name="Shape 10"/>
            <p:cNvSpPr/>
            <p:nvPr/>
          </p:nvSpPr>
          <p:spPr>
            <a:xfrm>
              <a:off x="793789" y="4890066"/>
              <a:ext cx="4453985" cy="2463283"/>
            </a:xfrm>
            <a:prstGeom prst="roundRect">
              <a:avLst>
                <a:gd name="adj" fmla="val 5764"/>
              </a:avLst>
            </a:prstGeom>
            <a:solidFill>
              <a:srgbClr val="FFFFFF"/>
            </a:solidFill>
            <a:ln w="22860">
              <a:solidFill>
                <a:srgbClr val="FF704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1"/>
            <p:cNvSpPr/>
            <p:nvPr/>
          </p:nvSpPr>
          <p:spPr>
            <a:xfrm>
              <a:off x="770929" y="4890066"/>
              <a:ext cx="109577" cy="2463283"/>
            </a:xfrm>
            <a:prstGeom prst="roundRect">
              <a:avLst>
                <a:gd name="adj" fmla="val 195349"/>
              </a:avLst>
            </a:prstGeom>
            <a:solidFill>
              <a:srgbClr val="FF704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2"/>
            <p:cNvSpPr/>
            <p:nvPr/>
          </p:nvSpPr>
          <p:spPr>
            <a:xfrm>
              <a:off x="1083588" y="5287321"/>
              <a:ext cx="2972985" cy="4013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Persistence: SQLite</a:t>
              </a:r>
              <a:endParaRPr lang="en-US" sz="28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1083587" y="5821017"/>
              <a:ext cx="3841611" cy="12327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0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A lightweight, serverless SQL engine perfect for local development and portability.</a:t>
              </a:r>
              <a:endParaRPr lang="en-US" sz="20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369386-C0C3-73A4-2A56-A3723423391F}"/>
              </a:ext>
            </a:extLst>
          </p:cNvPr>
          <p:cNvGrpSpPr/>
          <p:nvPr/>
        </p:nvGrpSpPr>
        <p:grpSpPr>
          <a:xfrm>
            <a:off x="6669643" y="5837515"/>
            <a:ext cx="4926568" cy="1478400"/>
            <a:chOff x="6669643" y="5415855"/>
            <a:chExt cx="4926568" cy="1478400"/>
          </a:xfrm>
        </p:grpSpPr>
        <p:sp>
          <p:nvSpPr>
            <p:cNvPr id="17" name="Text 14"/>
            <p:cNvSpPr/>
            <p:nvPr/>
          </p:nvSpPr>
          <p:spPr>
            <a:xfrm>
              <a:off x="6669643" y="5415855"/>
              <a:ext cx="492656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24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WebSocket:</a:t>
              </a:r>
              <a:r>
                <a:rPr lang="en-US" sz="2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Gorilla</a:t>
              </a:r>
              <a:endParaRPr lang="en-US" sz="240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6669643" y="5802808"/>
              <a:ext cx="492656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24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Documentation:</a:t>
              </a:r>
              <a:r>
                <a:rPr lang="en-US" sz="2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Swagger</a:t>
              </a:r>
              <a:endParaRPr lang="en-US" sz="240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6669643" y="6189762"/>
              <a:ext cx="492656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24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Frontend:</a:t>
              </a:r>
              <a:r>
                <a:rPr lang="en-US" sz="2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Vanilla JS/CSS</a:t>
              </a:r>
              <a:endParaRPr lang="en-US" sz="240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6669643" y="6576715"/>
              <a:ext cx="4926568" cy="317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500"/>
                </a:lnSpc>
                <a:buSzPct val="100000"/>
                <a:buChar char="•"/>
              </a:pPr>
              <a:r>
                <a:rPr lang="en-US" sz="2400" b="1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Testing:</a:t>
              </a:r>
              <a:r>
                <a:rPr lang="en-US" sz="2400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 Postman &amp; Telnet</a:t>
              </a:r>
              <a:endParaRPr lang="en-US" sz="2400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319" y="564590"/>
            <a:ext cx="61038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Core: HTTP REST API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69726" y="135909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REST API serves as the primary gateway for user interactions</a:t>
            </a:r>
            <a:r>
              <a:rPr lang="en-US" sz="20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providing </a:t>
            </a: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 and documented endpoints for the frontend.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7927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latin typeface="Inter" pitchFamily="34" charset="0"/>
                <a:ea typeface="Inter" pitchFamily="34" charset="-122"/>
                <a:cs typeface="Inter" pitchFamily="34" charset="-120"/>
              </a:rPr>
              <a:t>Interactive Docs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3221953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Using Swaggo, we generated a full Swagger UI at </a:t>
            </a:r>
            <a:r>
              <a:rPr lang="en-US" sz="2000" dirty="0"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/swagger/index.html</a:t>
            </a: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 for live API testing.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671" y="45604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dirty="0">
                <a:latin typeface="Inter" pitchFamily="34" charset="0"/>
                <a:ea typeface="Inter" pitchFamily="34" charset="-122"/>
                <a:cs typeface="Inter" pitchFamily="34" charset="-120"/>
              </a:rPr>
              <a:t>Secure Auth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93671" y="4989678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Implemented JWT (JSON Web Tokens) to protect user-specific data and library progress.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671" y="655296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a user updates their reading progress via a POST request, the API triggers a broadcast event that is propagated to our TCP and UDP listeners.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01" y="365879"/>
            <a:ext cx="6095048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Sync: TCP Protocol</a:t>
            </a:r>
            <a:endParaRPr lang="en-US" sz="4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1506140"/>
            <a:ext cx="6344007" cy="43405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5493" y="1482804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 Features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7300794" y="2040969"/>
            <a:ext cx="744260" cy="1146215"/>
          </a:xfrm>
          <a:prstGeom prst="roundRect">
            <a:avLst>
              <a:gd name="adj" fmla="val 36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3323" y="2474475"/>
            <a:ext cx="279083" cy="2790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31029" y="2226944"/>
            <a:ext cx="232576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Connection-Oriented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231029" y="2703552"/>
            <a:ext cx="54137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Ensures a stable link between the server and the client.</a:t>
            </a:r>
            <a:endParaRPr lang="en-US" dirty="0"/>
          </a:p>
        </p:txBody>
      </p:sp>
      <p:sp>
        <p:nvSpPr>
          <p:cNvPr id="10" name="Shape 6"/>
          <p:cNvSpPr/>
          <p:nvPr/>
        </p:nvSpPr>
        <p:spPr>
          <a:xfrm>
            <a:off x="7300794" y="3373159"/>
            <a:ext cx="744260" cy="1146215"/>
          </a:xfrm>
          <a:prstGeom prst="roundRect">
            <a:avLst>
              <a:gd name="adj" fmla="val 36000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3323" y="3806666"/>
            <a:ext cx="279083" cy="27908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31029" y="3559135"/>
            <a:ext cx="232576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Integrity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8231029" y="4035742"/>
            <a:ext cx="541377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Guarantees that progress updates arrive </a:t>
            </a:r>
            <a:r>
              <a:rPr lang="en-US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intact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and </a:t>
            </a:r>
            <a:r>
              <a:rPr lang="en-US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 order.</a:t>
            </a:r>
            <a:endParaRPr lang="en-US" dirty="0"/>
          </a:p>
        </p:txBody>
      </p:sp>
      <p:sp>
        <p:nvSpPr>
          <p:cNvPr id="14" name="Shape 9"/>
          <p:cNvSpPr/>
          <p:nvPr/>
        </p:nvSpPr>
        <p:spPr>
          <a:xfrm>
            <a:off x="681276" y="6218514"/>
            <a:ext cx="13141881" cy="1296431"/>
          </a:xfrm>
          <a:prstGeom prst="roundRect">
            <a:avLst>
              <a:gd name="adj" fmla="val 21186"/>
            </a:avLst>
          </a:prstGeom>
          <a:solidFill>
            <a:srgbClr val="FFC4B3"/>
          </a:solidFill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Demonstration: By connecting via </a:t>
            </a:r>
            <a:r>
              <a:rPr lang="en-US" sz="240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telnet localhost 9090</a:t>
            </a:r>
            <a:r>
              <a:rPr lang="en-US" sz="240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users receive immediate JSON notifications the moment a web update occurs.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1099781" y="6497715"/>
            <a:ext cx="12351425" cy="616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4973" y="623372"/>
            <a:ext cx="703599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</a:t>
            </a:r>
            <a:r>
              <a:rPr lang="en-US" sz="4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UDP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35807" y="1301174"/>
            <a:ext cx="130883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UDP is utilized for low-latency notifications where speed is prioritized over guaranteed delivery, mimicking real-world mobile push notification systems.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70666" y="2459236"/>
            <a:ext cx="6447711" cy="2205395"/>
          </a:xfrm>
          <a:prstGeom prst="roundRect">
            <a:avLst>
              <a:gd name="adj" fmla="val 786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1048" y="2659618"/>
            <a:ext cx="578287" cy="578287"/>
          </a:xfrm>
          <a:prstGeom prst="roundRect">
            <a:avLst>
              <a:gd name="adj" fmla="val 1581063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115" y="2818566"/>
            <a:ext cx="260152" cy="2601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08402" y="2852142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Overhead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771048" y="3295530"/>
            <a:ext cx="6046946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handshake or connection maintenance, reducing battery and data usage for mobile clients.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7411522" y="2420462"/>
            <a:ext cx="6447830" cy="2205395"/>
          </a:xfrm>
          <a:prstGeom prst="roundRect">
            <a:avLst>
              <a:gd name="adj" fmla="val 786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611904" y="2620844"/>
            <a:ext cx="578287" cy="578287"/>
          </a:xfrm>
          <a:prstGeom prst="roundRect">
            <a:avLst>
              <a:gd name="adj" fmla="val 15810637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0971" y="2779792"/>
            <a:ext cx="260152" cy="2601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90573" y="2759254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Best-Effort Delivery</a:t>
            </a:r>
            <a:endParaRPr lang="en-US" sz="2800" dirty="0"/>
          </a:p>
        </p:txBody>
      </p:sp>
      <p:sp>
        <p:nvSpPr>
          <p:cNvPr id="14" name="Text 9"/>
          <p:cNvSpPr/>
          <p:nvPr/>
        </p:nvSpPr>
        <p:spPr>
          <a:xfrm>
            <a:off x="7611904" y="3399274"/>
            <a:ext cx="6047065" cy="102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Perfect for "fire-and-forget" updates where the next update will soon replace the current one.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878473" y="5770604"/>
            <a:ext cx="1308830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60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208C1E1E-2449-0F1C-D88A-316F2B0A6E40}"/>
              </a:ext>
            </a:extLst>
          </p:cNvPr>
          <p:cNvSpPr/>
          <p:nvPr/>
        </p:nvSpPr>
        <p:spPr>
          <a:xfrm>
            <a:off x="663624" y="5667634"/>
            <a:ext cx="13141881" cy="1296431"/>
          </a:xfrm>
          <a:prstGeom prst="roundRect">
            <a:avLst>
              <a:gd name="adj" fmla="val 21186"/>
            </a:avLst>
          </a:prstGeom>
          <a:solidFill>
            <a:srgbClr val="FFC4B3"/>
          </a:solidFill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custom UDP client listens on port 9091. It captures the broadcast packets sent from the main API, demonstrating sub-millisecond propagation of user activity.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78" y="335877"/>
            <a:ext cx="85186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WebSocket: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440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Multi-Room </a:t>
            </a:r>
            <a:r>
              <a:rPr lang="en-US" sz="4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</a:t>
            </a:r>
            <a:endParaRPr lang="en-US" sz="4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D5BEB8-CC50-167C-6849-6A90CF6AADFA}"/>
              </a:ext>
            </a:extLst>
          </p:cNvPr>
          <p:cNvGrpSpPr/>
          <p:nvPr/>
        </p:nvGrpSpPr>
        <p:grpSpPr>
          <a:xfrm>
            <a:off x="586012" y="5292917"/>
            <a:ext cx="4215289" cy="2737128"/>
            <a:chOff x="793790" y="2333923"/>
            <a:chExt cx="4215289" cy="2737128"/>
          </a:xfrm>
        </p:grpSpPr>
        <p:sp>
          <p:nvSpPr>
            <p:cNvPr id="4" name="Shape 2"/>
            <p:cNvSpPr/>
            <p:nvPr/>
          </p:nvSpPr>
          <p:spPr>
            <a:xfrm>
              <a:off x="793790" y="2333923"/>
              <a:ext cx="4215289" cy="2737128"/>
            </a:xfrm>
            <a:prstGeom prst="roundRect">
              <a:avLst>
                <a:gd name="adj" fmla="val 6526"/>
              </a:avLst>
            </a:prstGeom>
            <a:solidFill>
              <a:srgbClr val="FFFFFF"/>
            </a:solidFill>
            <a:ln w="22860">
              <a:solidFill>
                <a:srgbClr val="FF704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Shape 3"/>
            <p:cNvSpPr/>
            <p:nvPr/>
          </p:nvSpPr>
          <p:spPr>
            <a:xfrm>
              <a:off x="816650" y="2356783"/>
              <a:ext cx="4169569" cy="595313"/>
            </a:xfrm>
            <a:prstGeom prst="roundRect">
              <a:avLst>
                <a:gd name="adj" fmla="val 25398"/>
              </a:avLst>
            </a:pr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52606" y="2501682"/>
              <a:ext cx="297656" cy="297656"/>
            </a:xfrm>
            <a:prstGeom prst="rect">
              <a:avLst/>
            </a:prstGeom>
          </p:spPr>
        </p:pic>
        <p:sp>
          <p:nvSpPr>
            <p:cNvPr id="7" name="Text 4"/>
            <p:cNvSpPr/>
            <p:nvPr/>
          </p:nvSpPr>
          <p:spPr>
            <a:xfrm>
              <a:off x="1015008" y="315045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Room Isolation</a:t>
              </a:r>
              <a:endParaRPr lang="en-US" sz="280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015008" y="3579673"/>
              <a:ext cx="3772853" cy="12701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Users can join specific "Manga Rooms" (e.g., One Piece, Naruto). Messages are filtered so they only reach the relevant audience.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CE3236-34D9-F24D-D4E3-54253B9EC1C6}"/>
              </a:ext>
            </a:extLst>
          </p:cNvPr>
          <p:cNvGrpSpPr/>
          <p:nvPr/>
        </p:nvGrpSpPr>
        <p:grpSpPr>
          <a:xfrm>
            <a:off x="5185830" y="5315777"/>
            <a:ext cx="4215408" cy="2737128"/>
            <a:chOff x="5207437" y="2333923"/>
            <a:chExt cx="4215408" cy="2737128"/>
          </a:xfrm>
        </p:grpSpPr>
        <p:sp>
          <p:nvSpPr>
            <p:cNvPr id="9" name="Shape 6"/>
            <p:cNvSpPr/>
            <p:nvPr/>
          </p:nvSpPr>
          <p:spPr>
            <a:xfrm>
              <a:off x="5207437" y="2333923"/>
              <a:ext cx="4215408" cy="2737128"/>
            </a:xfrm>
            <a:prstGeom prst="roundRect">
              <a:avLst>
                <a:gd name="adj" fmla="val 6526"/>
              </a:avLst>
            </a:prstGeom>
            <a:solidFill>
              <a:srgbClr val="FFFFFF"/>
            </a:solidFill>
            <a:ln w="22860">
              <a:solidFill>
                <a:srgbClr val="FF704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Shape 7"/>
            <p:cNvSpPr/>
            <p:nvPr/>
          </p:nvSpPr>
          <p:spPr>
            <a:xfrm>
              <a:off x="5230297" y="2356783"/>
              <a:ext cx="4169688" cy="595313"/>
            </a:xfrm>
            <a:prstGeom prst="roundRect">
              <a:avLst>
                <a:gd name="adj" fmla="val 25398"/>
              </a:avLst>
            </a:pr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1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66253" y="2501682"/>
              <a:ext cx="297656" cy="297656"/>
            </a:xfrm>
            <a:prstGeom prst="rect">
              <a:avLst/>
            </a:prstGeom>
          </p:spPr>
        </p:pic>
        <p:sp>
          <p:nvSpPr>
            <p:cNvPr id="12" name="Text 8"/>
            <p:cNvSpPr/>
            <p:nvPr/>
          </p:nvSpPr>
          <p:spPr>
            <a:xfrm>
              <a:off x="5428655" y="315045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Typing Indicators</a:t>
              </a:r>
              <a:endParaRPr lang="en-US" sz="2800" dirty="0"/>
            </a:p>
          </p:txBody>
        </p:sp>
        <p:sp>
          <p:nvSpPr>
            <p:cNvPr id="13" name="Text 9"/>
            <p:cNvSpPr/>
            <p:nvPr/>
          </p:nvSpPr>
          <p:spPr>
            <a:xfrm>
              <a:off x="5428655" y="3579673"/>
              <a:ext cx="3772972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State management tracks when users are typing, providing a modern "social" feel to the interface.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EEBCB6-AFB1-F7CE-875E-C3390F82A332}"/>
              </a:ext>
            </a:extLst>
          </p:cNvPr>
          <p:cNvGrpSpPr/>
          <p:nvPr/>
        </p:nvGrpSpPr>
        <p:grpSpPr>
          <a:xfrm>
            <a:off x="9793326" y="5292917"/>
            <a:ext cx="4215289" cy="2737128"/>
            <a:chOff x="9621203" y="2333923"/>
            <a:chExt cx="4215289" cy="2737128"/>
          </a:xfrm>
        </p:grpSpPr>
        <p:sp>
          <p:nvSpPr>
            <p:cNvPr id="14" name="Shape 10"/>
            <p:cNvSpPr/>
            <p:nvPr/>
          </p:nvSpPr>
          <p:spPr>
            <a:xfrm>
              <a:off x="9621203" y="2333923"/>
              <a:ext cx="4215289" cy="2737128"/>
            </a:xfrm>
            <a:prstGeom prst="roundRect">
              <a:avLst>
                <a:gd name="adj" fmla="val 6526"/>
              </a:avLst>
            </a:prstGeom>
            <a:solidFill>
              <a:srgbClr val="FFFFFF"/>
            </a:solidFill>
            <a:ln w="22860">
              <a:solidFill>
                <a:srgbClr val="FF704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Shape 11"/>
            <p:cNvSpPr/>
            <p:nvPr/>
          </p:nvSpPr>
          <p:spPr>
            <a:xfrm>
              <a:off x="9644063" y="2356783"/>
              <a:ext cx="4169569" cy="595313"/>
            </a:xfrm>
            <a:prstGeom prst="roundRect">
              <a:avLst>
                <a:gd name="adj" fmla="val 25398"/>
              </a:avLst>
            </a:prstGeom>
            <a:solidFill>
              <a:srgbClr val="FFFFFF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80019" y="2501682"/>
              <a:ext cx="297656" cy="297656"/>
            </a:xfrm>
            <a:prstGeom prst="rect">
              <a:avLst/>
            </a:prstGeom>
          </p:spPr>
        </p:pic>
        <p:sp>
          <p:nvSpPr>
            <p:cNvPr id="17" name="Text 12"/>
            <p:cNvSpPr/>
            <p:nvPr/>
          </p:nvSpPr>
          <p:spPr>
            <a:xfrm>
              <a:off x="9842421" y="3150453"/>
              <a:ext cx="2480905" cy="3101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800" dirty="0">
                  <a:solidFill>
                    <a:srgbClr val="55575A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State Persistence</a:t>
              </a:r>
              <a:endParaRPr lang="en-US" sz="2800" dirty="0"/>
            </a:p>
          </p:txBody>
        </p:sp>
        <p:sp>
          <p:nvSpPr>
            <p:cNvPr id="18" name="Text 13"/>
            <p:cNvSpPr/>
            <p:nvPr/>
          </p:nvSpPr>
          <p:spPr>
            <a:xfrm>
              <a:off x="9842421" y="3579673"/>
              <a:ext cx="3772853" cy="9526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dirty="0">
                  <a:solidFill>
                    <a:srgbClr val="55575A"/>
                  </a:solidFill>
                  <a:latin typeface="Manrope" pitchFamily="34" charset="0"/>
                  <a:ea typeface="Manrope" pitchFamily="34" charset="-122"/>
                  <a:cs typeface="Manrope" pitchFamily="34" charset="-120"/>
                </a:rPr>
                <a:t>Join/Leave notifications and message history are handled seamlessly through the WebSocket hub.</a:t>
              </a:r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DC86319-F060-98D7-1E31-4A9D123252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056"/>
          <a:stretch>
            <a:fillRect/>
          </a:stretch>
        </p:blipFill>
        <p:spPr bwMode="auto">
          <a:xfrm>
            <a:off x="6693169" y="104708"/>
            <a:ext cx="6642750" cy="49898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</TotalTime>
  <Words>790</Words>
  <Application>Microsoft Office PowerPoint</Application>
  <PresentationFormat>Custom</PresentationFormat>
  <Paragraphs>137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Inter</vt:lpstr>
      <vt:lpstr>Calibri Light</vt:lpstr>
      <vt:lpstr>Consolas</vt:lpstr>
      <vt:lpstr>Manrope</vt:lpstr>
      <vt:lpstr>Calibri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Dang P</cp:lastModifiedBy>
  <cp:revision>14</cp:revision>
  <dcterms:created xsi:type="dcterms:W3CDTF">2025-12-24T19:30:00Z</dcterms:created>
  <dcterms:modified xsi:type="dcterms:W3CDTF">2025-12-24T20:11:39Z</dcterms:modified>
</cp:coreProperties>
</file>